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313" r:id="rId4"/>
    <p:sldId id="317" r:id="rId5"/>
    <p:sldId id="316" r:id="rId6"/>
    <p:sldId id="315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4" r:id="rId60"/>
    <p:sldId id="318" r:id="rId61"/>
    <p:sldId id="312" r:id="rId62"/>
  </p:sldIdLst>
  <p:sldSz cx="9144000" cy="5143500" type="screen16x9"/>
  <p:notesSz cx="6858000" cy="9144000"/>
  <p:embeddedFontLst>
    <p:embeddedFont>
      <p:font typeface="Cabin" panose="020B0604020202020204" charset="0"/>
      <p:regular r:id="rId64"/>
      <p:bold r:id="rId65"/>
      <p:italic r:id="rId66"/>
      <p:bold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Raleway" panose="020B0604020202020204" charset="0"/>
      <p:regular r:id="rId72"/>
      <p:bold r:id="rId73"/>
      <p:italic r:id="rId74"/>
      <p:boldItalic r:id="rId75"/>
    </p:embeddedFont>
    <p:embeddedFont>
      <p:font typeface="Gill Sans" panose="020B0604020202020204" charset="0"/>
      <p:regular r:id="rId76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4" d="100"/>
          <a:sy n="174" d="100"/>
        </p:scale>
        <p:origin x="13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1790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3764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29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5580478" y="365"/>
            <a:ext cx="3563399" cy="51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336150" tIns="1277400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endParaRPr sz="10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81000" y="1819375"/>
            <a:ext cx="5199599" cy="7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aleway"/>
              <a:buNone/>
              <a:defRPr sz="33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81000" y="2571750"/>
            <a:ext cx="51995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rgbClr val="3E4346"/>
              </a:buClr>
              <a:buFont typeface="Arial"/>
              <a:buNone/>
              <a:defRPr sz="1500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342900" marR="0" lvl="1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rgbClr val="909192"/>
              </a:buClr>
              <a:buFont typeface="Arial"/>
              <a:buNone/>
              <a:defRPr sz="14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685800" marR="0" lvl="2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028700" marR="0" lvl="3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1371600" marR="0" lvl="4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714500" marR="0" lvl="5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057400" marR="0" lvl="6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400300" marR="0" lvl="7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743200" marR="0" lvl="8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29332" y="1154320"/>
            <a:ext cx="2865899" cy="283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subTitle" idx="2"/>
          </p:nvPr>
        </p:nvSpPr>
        <p:spPr>
          <a:xfrm>
            <a:off x="381000" y="3487025"/>
            <a:ext cx="51995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rgbClr val="3E4346"/>
              </a:buClr>
              <a:buFont typeface="Arial"/>
              <a:buNone/>
              <a:defRPr sz="1200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342900" marR="0" lvl="1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rgbClr val="909192"/>
              </a:buClr>
              <a:buFont typeface="Arial"/>
              <a:buNone/>
              <a:defRPr sz="14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685800" marR="0" lvl="2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028700" marR="0" lvl="3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1371600" marR="0" lvl="4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714500" marR="0" lvl="5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057400" marR="0" lvl="6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400300" marR="0" lvl="7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743200" marR="0" lvl="8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ullets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1999" cy="41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aleway"/>
              <a:buNone/>
              <a:defRPr sz="3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1999" cy="22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7000" marR="0" lvl="2" indent="698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12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254000" marR="0" lvl="3" indent="317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381000" marR="0" lvl="4" indent="317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879600" marR="0" lvl="5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222500" marR="0" lvl="6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565400" marR="0" lvl="7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908300" marR="0" lvl="8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7" name="Shape 47"/>
          <p:cNvSpPr/>
          <p:nvPr/>
        </p:nvSpPr>
        <p:spPr>
          <a:xfrm>
            <a:off x="0" y="3579875"/>
            <a:ext cx="9144000" cy="15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36150" tIns="1277400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endParaRPr sz="10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anding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49"/>
          <p:cNvPicPr preferRelativeResize="0"/>
          <p:nvPr/>
        </p:nvPicPr>
        <p:blipFill rotWithShape="1">
          <a:blip r:embed="rId2">
            <a:alphaModFix/>
          </a:blip>
          <a:srcRect b="9321"/>
          <a:stretch/>
        </p:blipFill>
        <p:spPr>
          <a:xfrm>
            <a:off x="3143250" y="1016550"/>
            <a:ext cx="2857499" cy="282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/>
          <p:nvPr/>
        </p:nvSpPr>
        <p:spPr>
          <a:xfrm>
            <a:off x="8665578" y="0"/>
            <a:ext cx="478421" cy="4405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81003" y="1044111"/>
            <a:ext cx="8381999" cy="32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Clr>
                <a:srgbClr val="3E4346"/>
              </a:buClr>
              <a:buFont typeface="Arial"/>
              <a:buNone/>
              <a:defRPr sz="1800" b="0" i="0" u="none" strike="noStrike" cap="non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342900" marR="0" lvl="1" indent="-25400" algn="l" rtl="0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Clr>
                <a:srgbClr val="3E4346"/>
              </a:buClr>
              <a:buSzPct val="26666"/>
              <a:buFont typeface="Arial"/>
              <a:buChar char="•"/>
              <a:defRPr sz="15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469900" marR="0" lvl="2" indent="-4762" algn="l" rtl="0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Clr>
                <a:srgbClr val="3E4346"/>
              </a:buClr>
              <a:buSzPct val="25000"/>
              <a:buFont typeface="Arial"/>
              <a:buChar char="•"/>
              <a:defRPr sz="13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596900" marR="0" lvl="3" indent="-19050" algn="l" rtl="0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Clr>
                <a:srgbClr val="3E4346"/>
              </a:buClr>
              <a:buSzPct val="25000"/>
              <a:buFont typeface="Arial"/>
              <a:buChar char="•"/>
              <a:defRPr sz="12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736600" marR="0" lvl="4" indent="-19050" algn="l" rtl="0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Clr>
                <a:srgbClr val="3E4346"/>
              </a:buClr>
              <a:buSzPct val="25000"/>
              <a:buFont typeface="Arial"/>
              <a:buChar char="•"/>
              <a:defRPr sz="12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1879600" marR="0" lvl="5" indent="209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2500" marR="0" lvl="6" indent="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65400" marR="0" lvl="7" indent="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08300" marR="0" lvl="8" indent="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1999" cy="51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000" b="0" i="0" u="none" strike="noStrike" cap="non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100"/>
            </a:lvl2pPr>
            <a:lvl3pPr lvl="2" indent="0" rtl="0">
              <a:spcBef>
                <a:spcPts val="0"/>
              </a:spcBef>
              <a:buFont typeface="Arial"/>
              <a:buNone/>
              <a:defRPr sz="1100"/>
            </a:lvl3pPr>
            <a:lvl4pPr lvl="3" indent="0" rtl="0">
              <a:spcBef>
                <a:spcPts val="0"/>
              </a:spcBef>
              <a:buFont typeface="Arial"/>
              <a:buNone/>
              <a:defRPr sz="1100"/>
            </a:lvl4pPr>
            <a:lvl5pPr lvl="4" indent="0" rtl="0">
              <a:spcBef>
                <a:spcPts val="0"/>
              </a:spcBef>
              <a:buFont typeface="Arial"/>
              <a:buNone/>
              <a:defRPr sz="1100"/>
            </a:lvl5pPr>
            <a:lvl6pPr lvl="5" indent="0" rtl="0">
              <a:spcBef>
                <a:spcPts val="0"/>
              </a:spcBef>
              <a:buFont typeface="Arial"/>
              <a:buNone/>
              <a:defRPr sz="1100"/>
            </a:lvl6pPr>
            <a:lvl7pPr lvl="6" indent="0" rtl="0">
              <a:spcBef>
                <a:spcPts val="0"/>
              </a:spcBef>
              <a:buFont typeface="Arial"/>
              <a:buNone/>
              <a:defRPr sz="1100"/>
            </a:lvl7pPr>
            <a:lvl8pPr lvl="7" indent="0" rtl="0">
              <a:spcBef>
                <a:spcPts val="0"/>
              </a:spcBef>
              <a:buFont typeface="Arial"/>
              <a:buNone/>
              <a:defRPr sz="1100"/>
            </a:lvl8pPr>
            <a:lvl9pPr lvl="8" indent="0" rtl="0">
              <a:spcBef>
                <a:spcPts val="0"/>
              </a:spcBef>
              <a:buFont typeface="Arial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1999" cy="51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000" b="0" i="0" u="none" strike="noStrike" cap="non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100"/>
            </a:lvl2pPr>
            <a:lvl3pPr lvl="2" indent="0" rtl="0">
              <a:spcBef>
                <a:spcPts val="0"/>
              </a:spcBef>
              <a:buFont typeface="Arial"/>
              <a:buNone/>
              <a:defRPr sz="1100"/>
            </a:lvl3pPr>
            <a:lvl4pPr lvl="3" indent="0" rtl="0">
              <a:spcBef>
                <a:spcPts val="0"/>
              </a:spcBef>
              <a:buFont typeface="Arial"/>
              <a:buNone/>
              <a:defRPr sz="1100"/>
            </a:lvl4pPr>
            <a:lvl5pPr lvl="4" indent="0" rtl="0">
              <a:spcBef>
                <a:spcPts val="0"/>
              </a:spcBef>
              <a:buFont typeface="Arial"/>
              <a:buNone/>
              <a:defRPr sz="1100"/>
            </a:lvl5pPr>
            <a:lvl6pPr lvl="5" indent="0" rtl="0">
              <a:spcBef>
                <a:spcPts val="0"/>
              </a:spcBef>
              <a:buFont typeface="Arial"/>
              <a:buNone/>
              <a:defRPr sz="1100"/>
            </a:lvl6pPr>
            <a:lvl7pPr lvl="6" indent="0" rtl="0">
              <a:spcBef>
                <a:spcPts val="0"/>
              </a:spcBef>
              <a:buFont typeface="Arial"/>
              <a:buNone/>
              <a:defRPr sz="1100"/>
            </a:lvl7pPr>
            <a:lvl8pPr lvl="7" indent="0" rtl="0">
              <a:spcBef>
                <a:spcPts val="0"/>
              </a:spcBef>
              <a:buFont typeface="Arial"/>
              <a:buNone/>
              <a:defRPr sz="1100"/>
            </a:lvl8pPr>
            <a:lvl9pPr lvl="8" indent="0" rtl="0">
              <a:spcBef>
                <a:spcPts val="0"/>
              </a:spcBef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81003" y="1044111"/>
            <a:ext cx="8381999" cy="32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215898" algn="l" rtl="0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Clr>
                <a:srgbClr val="3E4346"/>
              </a:buClr>
              <a:buSzPct val="88888"/>
              <a:buFont typeface="Arial"/>
              <a:buChar char="•"/>
              <a:defRPr sz="1800" b="0" i="0" u="none" strike="noStrike" cap="non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342900" marR="0" lvl="1" indent="-25400" algn="l" rtl="0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Clr>
                <a:srgbClr val="3E4346"/>
              </a:buClr>
              <a:buSzPct val="26666"/>
              <a:buFont typeface="Arial"/>
              <a:buChar char="•"/>
              <a:defRPr sz="15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469900" marR="0" lvl="2" indent="-4762" algn="l" rtl="0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Clr>
                <a:srgbClr val="3E4346"/>
              </a:buClr>
              <a:buSzPct val="25000"/>
              <a:buFont typeface="Arial"/>
              <a:buChar char="•"/>
              <a:defRPr sz="13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596900" marR="0" lvl="3" indent="-19050" algn="l" rtl="0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Clr>
                <a:srgbClr val="3E4346"/>
              </a:buClr>
              <a:buSzPct val="25000"/>
              <a:buFont typeface="Arial"/>
              <a:buChar char="•"/>
              <a:defRPr sz="12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736600" marR="0" lvl="4" indent="-19050" algn="l" rtl="0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Clr>
                <a:srgbClr val="3E4346"/>
              </a:buClr>
              <a:buSzPct val="25000"/>
              <a:buFont typeface="Arial"/>
              <a:buChar char="•"/>
              <a:defRPr sz="12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1879600" marR="0" lvl="5" indent="209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2500" marR="0" lvl="6" indent="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65400" marR="0" lvl="7" indent="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08300" marR="0" lvl="8" indent="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Slid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381000" y="1819375"/>
            <a:ext cx="6172199" cy="7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aleway"/>
              <a:buNone/>
              <a:defRPr sz="33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381000" y="3058666"/>
            <a:ext cx="61721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lt2"/>
              </a:buClr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342900" marR="0" lvl="1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rgbClr val="909192"/>
              </a:buClr>
              <a:buFont typeface="Arial"/>
              <a:buNone/>
              <a:defRPr sz="14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685800" marR="0" lvl="2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028700" marR="0" lvl="3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1371600" marR="0" lvl="4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714500" marR="0" lvl="5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057400" marR="0" lvl="6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400300" marR="0" lvl="7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743200" marR="0" lvl="8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8665578" y="0"/>
            <a:ext cx="478421" cy="44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bg>
      <p:bgPr>
        <a:solidFill>
          <a:schemeClr val="accen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381000" y="1819375"/>
            <a:ext cx="6172199" cy="7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aleway"/>
              <a:buNone/>
              <a:defRPr sz="33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381000" y="3058666"/>
            <a:ext cx="61721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lt2"/>
              </a:buClr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342900" marR="0" lvl="1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rgbClr val="909192"/>
              </a:buClr>
              <a:buFont typeface="Arial"/>
              <a:buNone/>
              <a:defRPr sz="14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685800" marR="0" lvl="2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028700" marR="0" lvl="3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1371600" marR="0" lvl="4" indent="-12700" algn="ctr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714500" marR="0" lvl="5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057400" marR="0" lvl="6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400300" marR="0" lvl="7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743200" marR="0" lvl="8" indent="-127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15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8665578" y="0"/>
            <a:ext cx="478421" cy="44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30521" y="1078258"/>
            <a:ext cx="6483000" cy="170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Cabin"/>
              <a:buNone/>
              <a:defRPr sz="3000" b="0" i="0" u="none" strike="noStrike" cap="non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673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30521" y="2779363"/>
            <a:ext cx="6483000" cy="6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2000" b="0" i="0" u="none" strike="noStrike" cap="none">
                <a:solidFill>
                  <a:srgbClr val="53535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20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20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20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20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028700" marR="0" lvl="5" indent="190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35353"/>
              </a:buClr>
              <a:buSzPct val="80000"/>
              <a:buFont typeface="Cabin"/>
              <a:buChar char="•"/>
              <a:defRPr sz="20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193800" marR="0" lvl="6" indent="177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35353"/>
              </a:buClr>
              <a:buSzPct val="80000"/>
              <a:buFont typeface="Cabin"/>
              <a:buChar char="•"/>
              <a:defRPr sz="20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358900" marR="0" lvl="7" indent="1651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35353"/>
              </a:buClr>
              <a:buSzPct val="80000"/>
              <a:buFont typeface="Cabin"/>
              <a:buChar char="•"/>
              <a:defRPr sz="20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511300" marR="0" lvl="8" indent="190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35353"/>
              </a:buClr>
              <a:buSzPct val="80000"/>
              <a:buFont typeface="Cabin"/>
              <a:buChar char="•"/>
              <a:defRPr sz="20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1999" cy="41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aleway"/>
              <a:buNone/>
              <a:defRPr sz="3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3579875"/>
            <a:ext cx="9144000" cy="15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336150" tIns="1277400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endParaRPr sz="10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1999" cy="22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7000" marR="0" lvl="2" indent="698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12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254000" marR="0" lvl="3" indent="317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381000" marR="0" lvl="4" indent="317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879600" marR="0" lvl="5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222500" marR="0" lvl="6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565400" marR="0" lvl="7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908300" marR="0" lvl="8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ullet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5199599" cy="41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aleway"/>
              <a:buNone/>
              <a:defRPr sz="3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5199599" cy="30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7000" marR="0" lvl="2" indent="698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12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254000" marR="0" lvl="3" indent="317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381000" marR="0" lvl="4" indent="317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879600" marR="0" lvl="5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222500" marR="0" lvl="6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565400" marR="0" lvl="7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908300" marR="0" lvl="8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5580478" y="365"/>
            <a:ext cx="3563399" cy="51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336150" tIns="1277400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endParaRPr sz="10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ullets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5199599" cy="41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aleway"/>
              <a:buNone/>
              <a:defRPr sz="3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5199599" cy="30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7000" marR="0" lvl="2" indent="698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12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254000" marR="0" lvl="3" indent="317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381000" marR="0" lvl="4" indent="31749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879600" marR="0" lvl="5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222500" marR="0" lvl="6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565400" marR="0" lvl="7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908300" marR="0" lvl="8" indent="1079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580478" y="365"/>
            <a:ext cx="3563399" cy="51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36150" tIns="1277400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endParaRPr sz="10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1999" cy="41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aleway"/>
              <a:buNone/>
              <a:defRPr sz="2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100"/>
            </a:lvl2pPr>
            <a:lvl3pPr lvl="2" indent="0" rtl="0">
              <a:spcBef>
                <a:spcPts val="0"/>
              </a:spcBef>
              <a:buFont typeface="Arial"/>
              <a:buNone/>
              <a:defRPr sz="1100"/>
            </a:lvl3pPr>
            <a:lvl4pPr lvl="3" indent="0" rtl="0">
              <a:spcBef>
                <a:spcPts val="0"/>
              </a:spcBef>
              <a:buFont typeface="Arial"/>
              <a:buNone/>
              <a:defRPr sz="1100"/>
            </a:lvl4pPr>
            <a:lvl5pPr lvl="4" indent="0" rtl="0">
              <a:spcBef>
                <a:spcPts val="0"/>
              </a:spcBef>
              <a:buFont typeface="Arial"/>
              <a:buNone/>
              <a:defRPr sz="1100"/>
            </a:lvl5pPr>
            <a:lvl6pPr lvl="5" indent="0" rtl="0">
              <a:spcBef>
                <a:spcPts val="0"/>
              </a:spcBef>
              <a:buFont typeface="Arial"/>
              <a:buNone/>
              <a:defRPr sz="1100"/>
            </a:lvl6pPr>
            <a:lvl7pPr lvl="6" indent="0" rtl="0">
              <a:spcBef>
                <a:spcPts val="0"/>
              </a:spcBef>
              <a:buFont typeface="Arial"/>
              <a:buNone/>
              <a:defRPr sz="1100"/>
            </a:lvl7pPr>
            <a:lvl8pPr lvl="7" indent="0" rtl="0">
              <a:spcBef>
                <a:spcPts val="0"/>
              </a:spcBef>
              <a:buFont typeface="Arial"/>
              <a:buNone/>
              <a:defRPr sz="1100"/>
            </a:lvl8pPr>
            <a:lvl9pPr lvl="8" indent="0" rtl="0">
              <a:spcBef>
                <a:spcPts val="0"/>
              </a:spcBef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1000" y="1035917"/>
            <a:ext cx="8381999" cy="324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/>
              <a:buChar char="●"/>
              <a:defRPr sz="14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Arial"/>
              <a:buChar char="○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01600" marR="0" lvl="2" indent="50799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ct val="88888"/>
              <a:buFont typeface="Noto Sans Symbols"/>
              <a:buChar char="▪"/>
              <a:defRPr sz="9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90500" marR="0" lvl="3" indent="3175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ct val="87500"/>
              <a:buFont typeface="Noto Sans Symbols"/>
              <a:buChar char="▪"/>
              <a:defRPr sz="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92100" marR="0" lvl="4" indent="1905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ct val="87500"/>
              <a:buFont typeface="Noto Sans Symbols"/>
              <a:buChar char="▪"/>
              <a:defRPr sz="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409700" marR="0" lvl="5" indent="82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1663700" marR="0" lvl="6" indent="82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1930400" marR="0" lvl="7" indent="82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184400" marR="0" lvl="8" indent="82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8" name="Shape 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778125" y="79748"/>
            <a:ext cx="305100" cy="3017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81000" y="1819375"/>
            <a:ext cx="5199599" cy="752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Raleway"/>
              <a:buNone/>
            </a:pPr>
            <a:r>
              <a:rPr lang="en-US" dirty="0"/>
              <a:t>Red, Green, Deploy: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Raleway"/>
              <a:buNone/>
            </a:pPr>
            <a:r>
              <a:rPr lang="en-US" dirty="0"/>
              <a:t>Why Security Testing Matters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81000" y="2800350"/>
            <a:ext cx="5199600" cy="34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4346"/>
              </a:buClr>
              <a:buSzPct val="25000"/>
              <a:buFont typeface="Arial"/>
              <a:buNone/>
            </a:pPr>
            <a:r>
              <a:rPr lang="en-US" dirty="0"/>
              <a:t>Galen Emery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4346"/>
              </a:buClr>
              <a:buSzPct val="25000"/>
              <a:buFont typeface="Arial"/>
              <a:buNone/>
            </a:pPr>
            <a:r>
              <a:rPr lang="en-US" dirty="0"/>
              <a:t>Customer Architect - Federal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4346"/>
              </a:buClr>
              <a:buSzPct val="25000"/>
              <a:buFont typeface="Arial"/>
              <a:buNone/>
            </a:pPr>
            <a:r>
              <a:rPr lang="en-US" dirty="0"/>
              <a:t>@</a:t>
            </a:r>
            <a:r>
              <a:rPr lang="en-US" dirty="0" err="1"/>
              <a:t>galen_emery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This is a true story...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Auditor:</a:t>
            </a:r>
            <a:r>
              <a:rPr lang="en-US" dirty="0"/>
              <a:t> "Okay. Please show me that encryption is enabled in your configuration."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>
              <a:spcBef>
                <a:spcPts val="0"/>
              </a:spcBef>
              <a:buNone/>
            </a:pPr>
            <a:r>
              <a:rPr lang="en-US" b="1" dirty="0"/>
              <a:t>Colleague: </a:t>
            </a:r>
            <a:r>
              <a:rPr lang="en-US" dirty="0"/>
              <a:t>"Um… I can't. I can't disable it, so I can't show you where it's enabled. But I can show you that I'm using </a:t>
            </a:r>
            <a:r>
              <a:rPr lang="en-US" i="1" dirty="0" err="1"/>
              <a:t>BlahBlah</a:t>
            </a:r>
            <a:r>
              <a:rPr lang="en-US" dirty="0"/>
              <a:t> TACACS+ server."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 is a true story...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b="1"/>
              <a:t>Auditor:</a:t>
            </a:r>
            <a:r>
              <a:rPr lang="en-US"/>
              <a:t> "Can you show me how you can't disable it?"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This is a true story...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Auditor:</a:t>
            </a:r>
            <a:r>
              <a:rPr lang="en-US" dirty="0"/>
              <a:t> "Can you show me how you can't disable it?"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US" b="1" dirty="0" err="1"/>
              <a:t>Collleague</a:t>
            </a:r>
            <a:r>
              <a:rPr lang="en-US" b="1" dirty="0"/>
              <a:t>: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593" y="1702162"/>
            <a:ext cx="5642199" cy="31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 is a true story...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b="1" dirty="0"/>
              <a:t>Colleague:</a:t>
            </a:r>
            <a:r>
              <a:rPr lang="en-US" dirty="0"/>
              <a:t> "How about I show you where I configured the encryption key? Is that good enough?"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This is a true story...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Colleague:</a:t>
            </a:r>
            <a:r>
              <a:rPr lang="en-US" dirty="0"/>
              <a:t> "How about I show you where I configured the encryption key? Is that good enough?"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b="1" dirty="0"/>
              <a:t>Auditor:</a:t>
            </a:r>
            <a:r>
              <a:rPr lang="en-US" dirty="0"/>
              <a:t> "</a:t>
            </a:r>
            <a:r>
              <a:rPr lang="en-US" dirty="0" err="1"/>
              <a:t>Ummmm</a:t>
            </a:r>
            <a:r>
              <a:rPr lang="en-US" dirty="0"/>
              <a:t>… sure."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Why did I tell you this?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How to prove "compliance" might not be obvious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What the auditor was looking for can be automated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This happened multiple times a year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We </a:t>
            </a:r>
            <a:r>
              <a:rPr lang="en-US" b="1"/>
              <a:t>really</a:t>
            </a:r>
            <a:r>
              <a:rPr lang="en-US"/>
              <a:t> need to automate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51996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OMG so much compliance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/>
              <a:t>PCI-DSS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/>
              <a:t>Dodd-Frank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/>
              <a:t>HITECH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/>
              <a:t>ISO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/>
              <a:t>HIPAA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 err="1"/>
              <a:t>Grundschutz</a:t>
            </a:r>
            <a:endParaRPr lang="en-US" sz="1400" dirty="0"/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/>
              <a:t>Sarbanes-Oxley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/>
              <a:t>General Data Protection Regulation (GDPR)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/>
              <a:t>Gramm-Leach-Bliley Act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/>
              <a:t>DISA STIG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/>
              <a:t>NIST</a:t>
            </a:r>
          </a:p>
          <a:p>
            <a:pPr marL="457200" lvl="0" indent="-2286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400" dirty="0"/>
              <a:t>CVE</a:t>
            </a:r>
          </a:p>
          <a:p>
            <a:pPr marL="228600" lvl="0">
              <a:lnSpc>
                <a:spcPct val="115000"/>
              </a:lnSpc>
              <a:spcBef>
                <a:spcPts val="0"/>
              </a:spcBef>
            </a:pP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330521" y="1078258"/>
            <a:ext cx="6483000" cy="1707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330521" y="2779363"/>
            <a:ext cx="6483000" cy="68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29"/>
            <a:ext cx="9143999" cy="514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ABA: Always Be Automating 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9389"/>
            <a:ext cx="9144001" cy="2964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Compliance: the everlasting roadblock...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5175"/>
            <a:ext cx="8839200" cy="123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51996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Who's this guy?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 dirty="0"/>
              <a:t>Galen Emery (@</a:t>
            </a:r>
            <a:r>
              <a:rPr lang="en-US" dirty="0" err="1"/>
              <a:t>galen_emery</a:t>
            </a:r>
            <a:r>
              <a:rPr lang="en-US" dirty="0"/>
              <a:t>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 dirty="0"/>
              <a:t>Customer Architect at Chef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 dirty="0"/>
              <a:t>Formerly Solutions Architect (Federal) at Chef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 dirty="0"/>
              <a:t>Former Windows Sysadmin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 dirty="0"/>
              <a:t>Live in San Diego, 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DE9ED-C8AC-4D52-829B-09AA1A3B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57749" y="1125140"/>
            <a:ext cx="5143500" cy="28932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-861225"/>
            <a:ext cx="9144000" cy="686595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4172125" y="233550"/>
            <a:ext cx="40575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</a:rPr>
              <a:t>Product Ideas and Features</a:t>
            </a:r>
          </a:p>
        </p:txBody>
      </p:sp>
      <p:sp>
        <p:nvSpPr>
          <p:cNvPr id="167" name="Shape 167"/>
          <p:cNvSpPr txBox="1"/>
          <p:nvPr/>
        </p:nvSpPr>
        <p:spPr>
          <a:xfrm rot="1387815">
            <a:off x="2229004" y="1527714"/>
            <a:ext cx="2476690" cy="634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Security Review</a:t>
            </a:r>
          </a:p>
        </p:txBody>
      </p:sp>
      <p:sp>
        <p:nvSpPr>
          <p:cNvPr id="168" name="Shape 168"/>
          <p:cNvSpPr txBox="1"/>
          <p:nvPr/>
        </p:nvSpPr>
        <p:spPr>
          <a:xfrm rot="-2501595">
            <a:off x="1592949" y="4348165"/>
            <a:ext cx="2055800" cy="634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</a:rPr>
              <a:t>Production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Compliance: the everlasting roadblock...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9" y="831050"/>
            <a:ext cx="6781975" cy="18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Compliance: the everlasting roadblock...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57963"/>
            <a:ext cx="7582074" cy="2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The OODA Loop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152850" y="1075850"/>
            <a:ext cx="28383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Observe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6124650" y="2254650"/>
            <a:ext cx="2838300" cy="8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Orient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152850" y="3552350"/>
            <a:ext cx="28383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Decide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0" y="2314100"/>
            <a:ext cx="2838300" cy="8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Act</a:t>
            </a:r>
          </a:p>
        </p:txBody>
      </p:sp>
      <p:cxnSp>
        <p:nvCxnSpPr>
          <p:cNvPr id="190" name="Shape 190"/>
          <p:cNvCxnSpPr>
            <a:stCxn id="186" idx="3"/>
            <a:endCxn id="187" idx="0"/>
          </p:cNvCxnSpPr>
          <p:nvPr/>
        </p:nvCxnSpPr>
        <p:spPr>
          <a:xfrm>
            <a:off x="5991150" y="1392950"/>
            <a:ext cx="1552800" cy="861600"/>
          </a:xfrm>
          <a:prstGeom prst="curved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1" name="Shape 191"/>
          <p:cNvCxnSpPr>
            <a:stCxn id="187" idx="2"/>
            <a:endCxn id="188" idx="3"/>
          </p:cNvCxnSpPr>
          <p:nvPr/>
        </p:nvCxnSpPr>
        <p:spPr>
          <a:xfrm rot="5400000">
            <a:off x="6390750" y="2716500"/>
            <a:ext cx="753300" cy="1552800"/>
          </a:xfrm>
          <a:prstGeom prst="curved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2" name="Shape 192"/>
          <p:cNvCxnSpPr>
            <a:stCxn id="188" idx="1"/>
            <a:endCxn id="189" idx="2"/>
          </p:cNvCxnSpPr>
          <p:nvPr/>
        </p:nvCxnSpPr>
        <p:spPr>
          <a:xfrm rot="10800000">
            <a:off x="1419150" y="3175850"/>
            <a:ext cx="1733700" cy="693600"/>
          </a:xfrm>
          <a:prstGeom prst="curved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3" name="Shape 193"/>
          <p:cNvCxnSpPr>
            <a:stCxn id="189" idx="0"/>
            <a:endCxn id="186" idx="1"/>
          </p:cNvCxnSpPr>
          <p:nvPr/>
        </p:nvCxnSpPr>
        <p:spPr>
          <a:xfrm rot="-5400000">
            <a:off x="1825500" y="986750"/>
            <a:ext cx="921000" cy="1733700"/>
          </a:xfrm>
          <a:prstGeom prst="curved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/>
              <a:t>OODA: Observe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How do you know when it's time for a new compliance control?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Who is responsible?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5"/>
            <a:ext cx="9144000" cy="511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625"/>
            <a:ext cx="9144001" cy="50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4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An Example from Documentation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838200" y="1707750"/>
            <a:ext cx="7467600" cy="172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400" b="1" i="1"/>
              <a:t>404.3.5:</a:t>
            </a:r>
            <a:r>
              <a:rPr lang="en-US" sz="2400" i="1"/>
              <a:t> Communication between network devices and central authentication systems must be encrypted at all times.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OODA: Orient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75" y="1014602"/>
            <a:ext cx="7057852" cy="3976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566B32-45B3-4E40-AE24-71E5EC45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01" y="0"/>
            <a:ext cx="68803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40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 can totally script that...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$ grep "^key" /etc/tac_plus/tac_plus.conf | sed 's/key = //'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s00persecretkey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$</a:t>
            </a:r>
          </a:p>
          <a:p>
            <a:pPr marL="0" lvl="0" indent="0">
              <a:spcBef>
                <a:spcPts val="0"/>
              </a:spcBef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...but there's no context.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00" y="986024"/>
            <a:ext cx="6029399" cy="384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7" y="1455075"/>
            <a:ext cx="8098725" cy="22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 tale of three personas...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612" y="995552"/>
            <a:ext cx="6240781" cy="397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… and a single language.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37" y="1071752"/>
            <a:ext cx="6138922" cy="3976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From lemons...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$ grep "^key" /etc/tac_plus/tac_plus.conf | sed 's/key = //'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s00persecretkey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$</a:t>
            </a:r>
          </a:p>
          <a:p>
            <a:pPr marL="0" lvl="0" indent="0" rtl="0">
              <a:spcBef>
                <a:spcPts val="0"/>
              </a:spcBef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… create lemonade!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381000" y="1044097"/>
            <a:ext cx="8382000" cy="393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control 'sox-404.3.5'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title 'Network Device to Central Auth Encryption'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impact 1.0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desc "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  All communication between network devices and central auth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  must be encrypted. Our TACACS+ servers encrypt all the time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  and the presence of a pre-shared key proves it."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describe ini('/etc/tac_plus/tac_plus.conf')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  its('key') { should_not be_nil 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end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end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Map Documentation to Controls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3952950" y="1044100"/>
            <a:ext cx="4810200" cy="393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control </a:t>
            </a:r>
            <a:r>
              <a:rPr lang="en-US" sz="1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'sox-404.3.5'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title 'Network Device to Central Auth Encryption'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impact 1.0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desc "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All communication between network devices and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central auth must be encrypted. Our TACACS+ servers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encrypt all the time and the presence of a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pre-shared key proves it."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describe ini('/etc/tac_plus/tac_plus.conf')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its('key') { should_not be_nil 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end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end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33375" y="1469625"/>
            <a:ext cx="3343200" cy="172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1" i="1"/>
              <a:t>404.3.5:</a:t>
            </a:r>
            <a:r>
              <a:rPr lang="en-US" sz="2400" i="1"/>
              <a:t> Communication between network devices and central authentication systems must be encrypted at all times.</a:t>
            </a:r>
          </a:p>
        </p:txBody>
      </p:sp>
      <p:sp>
        <p:nvSpPr>
          <p:cNvPr id="281" name="Shape 281"/>
          <p:cNvSpPr/>
          <p:nvPr/>
        </p:nvSpPr>
        <p:spPr>
          <a:xfrm>
            <a:off x="962100" y="985598"/>
            <a:ext cx="4343400" cy="647717"/>
          </a:xfrm>
          <a:custGeom>
            <a:avLst/>
            <a:gdLst/>
            <a:ahLst/>
            <a:cxnLst/>
            <a:rect l="0" t="0" r="0" b="0"/>
            <a:pathLst>
              <a:path w="173736" h="30420" extrusionOk="0">
                <a:moveTo>
                  <a:pt x="0" y="30420"/>
                </a:moveTo>
                <a:cubicBezTo>
                  <a:pt x="9652" y="25975"/>
                  <a:pt x="31115" y="8639"/>
                  <a:pt x="57912" y="3750"/>
                </a:cubicBezTo>
                <a:cubicBezTo>
                  <a:pt x="84709" y="-1139"/>
                  <a:pt x="141541" y="-187"/>
                  <a:pt x="160782" y="1083"/>
                </a:cubicBezTo>
                <a:cubicBezTo>
                  <a:pt x="180022" y="2353"/>
                  <a:pt x="171259" y="9655"/>
                  <a:pt x="173355" y="11370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282" name="Shape 282"/>
          <p:cNvSpPr/>
          <p:nvPr/>
        </p:nvSpPr>
        <p:spPr>
          <a:xfrm>
            <a:off x="3400500" y="1785700"/>
            <a:ext cx="247650" cy="2438400"/>
          </a:xfrm>
          <a:custGeom>
            <a:avLst/>
            <a:gdLst/>
            <a:ahLst/>
            <a:cxnLst/>
            <a:rect l="0" t="0" r="0" b="0"/>
            <a:pathLst>
              <a:path w="9906" h="97536" extrusionOk="0">
                <a:moveTo>
                  <a:pt x="0" y="0"/>
                </a:moveTo>
                <a:lnTo>
                  <a:pt x="9906" y="0"/>
                </a:lnTo>
                <a:lnTo>
                  <a:pt x="9906" y="97536"/>
                </a:lnTo>
                <a:lnTo>
                  <a:pt x="2286" y="97536"/>
                </a:ln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83" name="Shape 283"/>
          <p:cNvSpPr/>
          <p:nvPr/>
        </p:nvSpPr>
        <p:spPr>
          <a:xfrm>
            <a:off x="3648150" y="2690575"/>
            <a:ext cx="638175" cy="285750"/>
          </a:xfrm>
          <a:custGeom>
            <a:avLst/>
            <a:gdLst/>
            <a:ahLst/>
            <a:cxnLst/>
            <a:rect l="0" t="0" r="0" b="0"/>
            <a:pathLst>
              <a:path w="25527" h="11430" extrusionOk="0">
                <a:moveTo>
                  <a:pt x="0" y="11430"/>
                </a:moveTo>
                <a:cubicBezTo>
                  <a:pt x="4254" y="9525"/>
                  <a:pt x="21272" y="1905"/>
                  <a:pt x="25527" y="0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Share Context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3952950" y="1044100"/>
            <a:ext cx="4810200" cy="393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control 'sox-404.3.5'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title 'Network Device to Central Auth Encryption'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impact 1.0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desc "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All communication between network devices and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central auth must be encrypted. </a:t>
            </a:r>
            <a:r>
              <a:rPr lang="en-US" sz="12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Our TACACS+ servers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encrypt all the time and the presence of a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pre-shared key proves it.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describe ini('/etc/tac_plus/tac_plus.conf')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its('key') { should_not be_nil 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end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end</a:t>
            </a: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333375" y="1469625"/>
            <a:ext cx="3343200" cy="172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1" i="1"/>
              <a:t>404.3.5:</a:t>
            </a:r>
            <a:r>
              <a:rPr lang="en-US" sz="2400" i="1"/>
              <a:t> Communication between network devices and central authentication systems must be encrypted at all times.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Automate Test Execution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952950" y="1044100"/>
            <a:ext cx="4810200" cy="393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control 'sox-404.3.5'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title 'Network Device to Central Auth Encryption'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impact 1.0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desc "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All communication between network devices and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central auth must be encrypted. Our TACACS+ servers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encrypt all the time and the presence of a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pre-shared key proves it."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describe ini('/etc/tac_plus/tac_plus.conf')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 its('key') { should_not be_nil 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end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end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33375" y="1469625"/>
            <a:ext cx="3343200" cy="172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1" i="1"/>
              <a:t>404.3.5:</a:t>
            </a:r>
            <a:r>
              <a:rPr lang="en-US" sz="2400" i="1"/>
              <a:t> Communication between network devices and central authentication systems must be encrypted at all times.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ctrTitle"/>
          </p:nvPr>
        </p:nvSpPr>
        <p:spPr>
          <a:xfrm>
            <a:off x="381000" y="1819377"/>
            <a:ext cx="6172200" cy="752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Raleway"/>
              <a:buNone/>
            </a:pPr>
            <a:r>
              <a:rPr lang="en-US" sz="3300" b="0" i="0" u="none" strike="noStrike" cap="none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Practice Constraints</a:t>
            </a:r>
            <a:endParaRPr lang="en" sz="3300" b="0" i="0" u="none" strike="noStrike" cap="none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9" name="Shape 499"/>
          <p:cNvSpPr txBox="1">
            <a:spLocks noGrp="1"/>
          </p:cNvSpPr>
          <p:nvPr>
            <p:ph type="subTitle" idx="1"/>
          </p:nvPr>
        </p:nvSpPr>
        <p:spPr>
          <a:xfrm>
            <a:off x="482183" y="2398625"/>
            <a:ext cx="6172200" cy="34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74461051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51996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/>
              <a:t>One Language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Linux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Windows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BSD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Solaris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AIX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… and more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Yup, I said Windows...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control 'windows-base-201'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impact 1.0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title 'Strong Windows NTLMv2 Authentication Enabled'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desc 'http://support.microsoft.com/en-us/kb/823659'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describe registry_key('HKLM\System\CurrentControlSet\Control\Lsa')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  it { should exist 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  its('LmCompatibilityLevel') { should cmp 4 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end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end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51996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/>
              <a:t>One Language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Bare Metal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VMs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Containers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Test Locally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4602"/>
            <a:ext cx="8839200" cy="188753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1324050" y="2957275"/>
            <a:ext cx="64959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rPr>
              <a:t>$ inspec exec /path/to/profile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Test Remotely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0" y="2957275"/>
            <a:ext cx="91440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rPr>
              <a:t>$ inspec exec /path/to/profile -i ssh.key -t ssh://me@myhost 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050"/>
            <a:ext cx="91440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Test Remotely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0" y="2957275"/>
            <a:ext cx="91440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rPr>
              <a:t>$ inspec exec /path/to/profile -t winrm://me@myhost --password secret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1868"/>
            <a:ext cx="9144000" cy="196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Test Remotely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0" y="2957275"/>
            <a:ext cx="91440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rPr>
              <a:t>$ inspec exec /path/to/profile -t docker://3cc8837bb6a8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1868"/>
            <a:ext cx="9144000" cy="196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Test via Chef Client Runs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381000" y="2130825"/>
            <a:ext cx="1895700" cy="112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0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Chef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30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Client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3595725" y="2130825"/>
            <a:ext cx="1895700" cy="112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Chef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30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Server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6810450" y="2130825"/>
            <a:ext cx="1952400" cy="112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Chef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30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Automate</a:t>
            </a:r>
          </a:p>
        </p:txBody>
      </p:sp>
      <p:cxnSp>
        <p:nvCxnSpPr>
          <p:cNvPr id="352" name="Shape 352"/>
          <p:cNvCxnSpPr/>
          <p:nvPr/>
        </p:nvCxnSpPr>
        <p:spPr>
          <a:xfrm>
            <a:off x="2428950" y="2700100"/>
            <a:ext cx="9621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3" name="Shape 353"/>
          <p:cNvCxnSpPr/>
          <p:nvPr/>
        </p:nvCxnSpPr>
        <p:spPr>
          <a:xfrm>
            <a:off x="5669887" y="2700100"/>
            <a:ext cx="9621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4" name="Shape 354"/>
          <p:cNvSpPr txBox="1"/>
          <p:nvPr/>
        </p:nvSpPr>
        <p:spPr>
          <a:xfrm>
            <a:off x="557400" y="3300175"/>
            <a:ext cx="15429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200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rPr>
              <a:t>InSpec via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200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rPr>
              <a:t>"audit" cookbook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Test via Test Kitchen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verifier: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name: inspec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inspec_tests: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- name: company-base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compliance: company/base-profile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- name: app1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compliance: company/app1-profile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Compliance at every step</a:t>
            </a:r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00" y="1394337"/>
            <a:ext cx="8449599" cy="235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00" y="3248024"/>
            <a:ext cx="1228799" cy="3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425" y="3248024"/>
            <a:ext cx="1228799" cy="3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600" y="3248024"/>
            <a:ext cx="1228799" cy="3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4300" y="3248024"/>
            <a:ext cx="1228799" cy="3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839" y="3624264"/>
            <a:ext cx="761949" cy="75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14" y="3624264"/>
            <a:ext cx="761949" cy="75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7714" y="3624264"/>
            <a:ext cx="761949" cy="75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23" y="3618787"/>
            <a:ext cx="761950" cy="7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you don’t have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91525" cy="32909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if you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this into your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this on the low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systems should NOT assume internet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tooling by default assumes it does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626" y="2701511"/>
            <a:ext cx="4105373" cy="24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75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51996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OODA: Decide</a:t>
            </a:r>
          </a:p>
        </p:txBody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How urgent is this?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Where does this fall in our backlog?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How do we become compliant?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Assessing Impact and Priority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3952950" y="1044100"/>
            <a:ext cx="4810200" cy="393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control 'sox-404.3.5'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title 'Network Device to Central Auth Encryption'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impact 1.0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desc "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All communication between network devices and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central auth must be encrypted. Our TACACS+ servers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encrypt all the time and the presence of a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pre-shared key proves it."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describe ini('/etc/tac_plus/tac_plus.conf')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its('key') { should_not be_nil 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end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end</a:t>
            </a: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333375" y="1469625"/>
            <a:ext cx="3343200" cy="172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1" i="1"/>
              <a:t>404.3.5:</a:t>
            </a:r>
            <a:r>
              <a:rPr lang="en-US" sz="2400" i="1"/>
              <a:t> Communication between network devices and central authentication systems must be encrypted at all times.</a:t>
            </a:r>
          </a:p>
        </p:txBody>
      </p:sp>
      <p:cxnSp>
        <p:nvCxnSpPr>
          <p:cNvPr id="388" name="Shape 388"/>
          <p:cNvCxnSpPr/>
          <p:nvPr/>
        </p:nvCxnSpPr>
        <p:spPr>
          <a:xfrm rot="10800000" flipH="1">
            <a:off x="3419550" y="1795125"/>
            <a:ext cx="733500" cy="162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Assessing Impact and Priority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381000" y="1044097"/>
            <a:ext cx="8382000" cy="38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control 'no-telnet'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  title 'telnet not installed'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impact 0.5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4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tag 'pci'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400" b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ref 'pci stage 1', url: 'https://wiki.mycompany.biz/…'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  desc "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    PCI-DSS requires all admin traffic to be encrypted. Telnet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    is not encrypted and is therefore not permitted."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  describe package('telnetd') do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    it { should_not be_installed 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  end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end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51996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OODA: Act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What does remediation look like?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/>
              <a:t>Can I test my remediation steps?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Compliance at every step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00" y="1394337"/>
            <a:ext cx="8449599" cy="235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00" y="3248024"/>
            <a:ext cx="1228799" cy="3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425" y="3248024"/>
            <a:ext cx="1228799" cy="3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600" y="3248024"/>
            <a:ext cx="1228799" cy="3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4300" y="3248024"/>
            <a:ext cx="1228799" cy="3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839" y="3624264"/>
            <a:ext cx="761949" cy="75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14" y="3624264"/>
            <a:ext cx="761949" cy="75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7714" y="3624264"/>
            <a:ext cx="761949" cy="75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23" y="3618787"/>
            <a:ext cx="761950" cy="7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The OODA Loop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3152850" y="1075850"/>
            <a:ext cx="28383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Observe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6124650" y="2254650"/>
            <a:ext cx="2838300" cy="8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Orient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3152850" y="3552350"/>
            <a:ext cx="28383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Decide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0" y="2314100"/>
            <a:ext cx="2838300" cy="8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Act</a:t>
            </a:r>
          </a:p>
        </p:txBody>
      </p:sp>
      <p:cxnSp>
        <p:nvCxnSpPr>
          <p:cNvPr id="424" name="Shape 424"/>
          <p:cNvCxnSpPr>
            <a:stCxn id="420" idx="3"/>
            <a:endCxn id="421" idx="0"/>
          </p:cNvCxnSpPr>
          <p:nvPr/>
        </p:nvCxnSpPr>
        <p:spPr>
          <a:xfrm>
            <a:off x="5991150" y="1392950"/>
            <a:ext cx="1552800" cy="861600"/>
          </a:xfrm>
          <a:prstGeom prst="curved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5" name="Shape 425"/>
          <p:cNvCxnSpPr>
            <a:stCxn id="421" idx="2"/>
            <a:endCxn id="422" idx="3"/>
          </p:cNvCxnSpPr>
          <p:nvPr/>
        </p:nvCxnSpPr>
        <p:spPr>
          <a:xfrm rot="5400000">
            <a:off x="6390750" y="2716500"/>
            <a:ext cx="753300" cy="1552800"/>
          </a:xfrm>
          <a:prstGeom prst="curved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6" name="Shape 426"/>
          <p:cNvCxnSpPr>
            <a:stCxn id="422" idx="1"/>
            <a:endCxn id="423" idx="2"/>
          </p:cNvCxnSpPr>
          <p:nvPr/>
        </p:nvCxnSpPr>
        <p:spPr>
          <a:xfrm rot="10800000">
            <a:off x="1419150" y="3175850"/>
            <a:ext cx="1733700" cy="693600"/>
          </a:xfrm>
          <a:prstGeom prst="curved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7" name="Shape 427"/>
          <p:cNvCxnSpPr>
            <a:stCxn id="423" idx="0"/>
            <a:endCxn id="420" idx="1"/>
          </p:cNvCxnSpPr>
          <p:nvPr/>
        </p:nvCxnSpPr>
        <p:spPr>
          <a:xfrm rot="-5400000">
            <a:off x="1825500" y="986750"/>
            <a:ext cx="921000" cy="1733700"/>
          </a:xfrm>
          <a:prstGeom prst="curved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The OODA Loop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3152850" y="1075850"/>
            <a:ext cx="28383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Observe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6124650" y="2254650"/>
            <a:ext cx="2838300" cy="8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Orient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3152850" y="3552350"/>
            <a:ext cx="283830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Decide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0" y="2314100"/>
            <a:ext cx="2838300" cy="8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rPr>
              <a:t>Act</a:t>
            </a:r>
          </a:p>
        </p:txBody>
      </p:sp>
      <p:cxnSp>
        <p:nvCxnSpPr>
          <p:cNvPr id="437" name="Shape 437"/>
          <p:cNvCxnSpPr>
            <a:stCxn id="433" idx="3"/>
            <a:endCxn id="434" idx="0"/>
          </p:cNvCxnSpPr>
          <p:nvPr/>
        </p:nvCxnSpPr>
        <p:spPr>
          <a:xfrm>
            <a:off x="5991150" y="1392950"/>
            <a:ext cx="1552800" cy="861600"/>
          </a:xfrm>
          <a:prstGeom prst="curvedConnector2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8" name="Shape 438"/>
          <p:cNvCxnSpPr>
            <a:stCxn id="434" idx="2"/>
            <a:endCxn id="435" idx="3"/>
          </p:cNvCxnSpPr>
          <p:nvPr/>
        </p:nvCxnSpPr>
        <p:spPr>
          <a:xfrm rot="5400000">
            <a:off x="6390750" y="2716500"/>
            <a:ext cx="753300" cy="1552800"/>
          </a:xfrm>
          <a:prstGeom prst="curvedConnector2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9" name="Shape 439"/>
          <p:cNvCxnSpPr>
            <a:stCxn id="435" idx="1"/>
            <a:endCxn id="436" idx="2"/>
          </p:cNvCxnSpPr>
          <p:nvPr/>
        </p:nvCxnSpPr>
        <p:spPr>
          <a:xfrm rot="10800000">
            <a:off x="1419150" y="3175850"/>
            <a:ext cx="1733700" cy="693600"/>
          </a:xfrm>
          <a:prstGeom prst="curvedConnector2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0" name="Shape 440"/>
          <p:cNvCxnSpPr>
            <a:stCxn id="436" idx="0"/>
            <a:endCxn id="433" idx="1"/>
          </p:cNvCxnSpPr>
          <p:nvPr/>
        </p:nvCxnSpPr>
        <p:spPr>
          <a:xfrm rot="-5400000">
            <a:off x="1825500" y="986750"/>
            <a:ext cx="921000" cy="1733700"/>
          </a:xfrm>
          <a:prstGeom prst="curvedConnector2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41" name="Shape 441"/>
          <p:cNvSpPr/>
          <p:nvPr/>
        </p:nvSpPr>
        <p:spPr>
          <a:xfrm>
            <a:off x="4895925" y="1928575"/>
            <a:ext cx="1609725" cy="771525"/>
          </a:xfrm>
          <a:custGeom>
            <a:avLst/>
            <a:gdLst/>
            <a:ahLst/>
            <a:cxnLst/>
            <a:rect l="0" t="0" r="0" b="0"/>
            <a:pathLst>
              <a:path w="64389" h="30861" extrusionOk="0">
                <a:moveTo>
                  <a:pt x="64389" y="30861"/>
                </a:moveTo>
                <a:cubicBezTo>
                  <a:pt x="56705" y="29019"/>
                  <a:pt x="29019" y="24955"/>
                  <a:pt x="18288" y="19812"/>
                </a:cubicBezTo>
                <a:cubicBezTo>
                  <a:pt x="7556" y="14668"/>
                  <a:pt x="3048" y="3302"/>
                  <a:pt x="0" y="0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442" name="Shape 442"/>
          <p:cNvSpPr/>
          <p:nvPr/>
        </p:nvSpPr>
        <p:spPr>
          <a:xfrm>
            <a:off x="2190825" y="1938100"/>
            <a:ext cx="1714500" cy="790575"/>
          </a:xfrm>
          <a:custGeom>
            <a:avLst/>
            <a:gdLst/>
            <a:ahLst/>
            <a:cxnLst/>
            <a:rect l="0" t="0" r="0" b="0"/>
            <a:pathLst>
              <a:path w="68580" h="31623" extrusionOk="0">
                <a:moveTo>
                  <a:pt x="0" y="31623"/>
                </a:moveTo>
                <a:cubicBezTo>
                  <a:pt x="8699" y="29527"/>
                  <a:pt x="40767" y="24320"/>
                  <a:pt x="52197" y="19050"/>
                </a:cubicBezTo>
                <a:cubicBezTo>
                  <a:pt x="63627" y="13779"/>
                  <a:pt x="65849" y="3175"/>
                  <a:pt x="68580" y="0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443" name="Shape 443"/>
          <p:cNvCxnSpPr/>
          <p:nvPr/>
        </p:nvCxnSpPr>
        <p:spPr>
          <a:xfrm rot="10800000">
            <a:off x="4448100" y="1961600"/>
            <a:ext cx="0" cy="1566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Why InSpec?</a:t>
            </a:r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-US"/>
              <a:t>Break down silos between organizations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-US"/>
              <a:t>Codify your compliance agreements and requirements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-US"/>
              <a:t>Share context about your compliance requirements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-US"/>
              <a:t>Achieve safety at velocity with compliance at every step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50" y="473987"/>
            <a:ext cx="5039899" cy="41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3" y="1300293"/>
            <a:ext cx="6839213" cy="38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5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won’t let me!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26" y="1002517"/>
            <a:ext cx="5399773" cy="41409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80398"/>
            <a:ext cx="5500036" cy="18389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them.  They are a vital component of your business (or should 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where the risk is.  The risk is with the data, not with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 Risk in Dev, not in Prod (Fail Fast)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 is coming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25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An Example from Documentation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381003" y="1707750"/>
            <a:ext cx="7924797" cy="172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400" b="1" i="1" dirty="0"/>
              <a:t>NIST 800-53 AC-17(6):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/>
              <a:t>REMOTE ACCESS | PROTECTION OF INFORMATION</a:t>
            </a:r>
            <a:br>
              <a:rPr lang="en-US" sz="2400" dirty="0"/>
            </a:br>
            <a:r>
              <a:rPr lang="en-US" sz="2400" b="1" dirty="0"/>
              <a:t>The organization ensures that users protect information about remote access mechanisms from unauthorized use and disclosure.</a:t>
            </a:r>
            <a:br>
              <a:rPr lang="en-US" sz="2400" dirty="0"/>
            </a:b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800332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51996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Acknowledgments: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 dirty="0"/>
              <a:t>Adam </a:t>
            </a:r>
            <a:r>
              <a:rPr lang="en-US" dirty="0" err="1"/>
              <a:t>Leff</a:t>
            </a:r>
            <a:r>
              <a:rPr lang="en-US" dirty="0"/>
              <a:t> (@</a:t>
            </a:r>
            <a:r>
              <a:rPr lang="en-US" dirty="0" err="1"/>
              <a:t>adamleff</a:t>
            </a:r>
            <a:r>
              <a:rPr lang="en-US" dirty="0"/>
              <a:t>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 dirty="0"/>
              <a:t>Have travel troubles?  Blame him with #</a:t>
            </a:r>
            <a:r>
              <a:rPr lang="en-US" dirty="0" err="1"/>
              <a:t>thanksadamleff</a:t>
            </a:r>
            <a:r>
              <a:rPr lang="en-US" dirty="0"/>
              <a:t> on twitter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 dirty="0"/>
              <a:t>Dominik Richter &amp; Christoph Hartmann (Founders of </a:t>
            </a:r>
            <a:r>
              <a:rPr lang="en-US" dirty="0" err="1"/>
              <a:t>Inspec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854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This is a true story...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Auditor: </a:t>
            </a:r>
            <a:r>
              <a:rPr lang="en-US"/>
              <a:t>"Communication from your network devices to your authentication server must be encrypted."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 is a true story...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Auditor: </a:t>
            </a:r>
            <a:r>
              <a:rPr lang="en-US" dirty="0"/>
              <a:t>"Communication from your network devices to your authentication server must be encrypted."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US" b="1" dirty="0"/>
              <a:t>Colleague:</a:t>
            </a:r>
            <a:r>
              <a:rPr lang="en-US" dirty="0"/>
              <a:t> "We use </a:t>
            </a:r>
            <a:r>
              <a:rPr lang="en-US" i="1" dirty="0" err="1"/>
              <a:t>BlahBlah</a:t>
            </a:r>
            <a:r>
              <a:rPr lang="en-US" dirty="0"/>
              <a:t> TACACS+ server.  You can't disable encryption."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81000" y="342897"/>
            <a:ext cx="8382000" cy="41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 is a true story...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Auditor:</a:t>
            </a:r>
            <a:r>
              <a:rPr lang="en-US"/>
              <a:t> "Okay. Please show me that encryption is enabled in your configuration."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hef2017">
  <a:themeElements>
    <a:clrScheme name="Custom 3">
      <a:dk1>
        <a:srgbClr val="000000"/>
      </a:dk1>
      <a:lt1>
        <a:srgbClr val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1543</Words>
  <Application>Microsoft Office PowerPoint</Application>
  <PresentationFormat>On-screen Show (16:9)</PresentationFormat>
  <Paragraphs>262</Paragraphs>
  <Slides>61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Noto Sans Symbols</vt:lpstr>
      <vt:lpstr>Cabin</vt:lpstr>
      <vt:lpstr>Consolas</vt:lpstr>
      <vt:lpstr>Raleway</vt:lpstr>
      <vt:lpstr>Gill Sans</vt:lpstr>
      <vt:lpstr>Chef2017</vt:lpstr>
      <vt:lpstr>Red, Green, Deploy: Why Security Testing Matters</vt:lpstr>
      <vt:lpstr>Who's this guy?</vt:lpstr>
      <vt:lpstr>PowerPoint Presentation</vt:lpstr>
      <vt:lpstr>Good Practice Constraints</vt:lpstr>
      <vt:lpstr>Assume you don’t have internet</vt:lpstr>
      <vt:lpstr>Security won’t let me!</vt:lpstr>
      <vt:lpstr>This is a true story...</vt:lpstr>
      <vt:lpstr>This is a true story...</vt:lpstr>
      <vt:lpstr>This is a true story...</vt:lpstr>
      <vt:lpstr>This is a true story...</vt:lpstr>
      <vt:lpstr>This is a true story...</vt:lpstr>
      <vt:lpstr>This is a true story...</vt:lpstr>
      <vt:lpstr>This is a true story...</vt:lpstr>
      <vt:lpstr>This is a true story...</vt:lpstr>
      <vt:lpstr>Why did I tell you this?</vt:lpstr>
      <vt:lpstr>OMG so much compliance</vt:lpstr>
      <vt:lpstr>PowerPoint Presentation</vt:lpstr>
      <vt:lpstr>ABA: Always Be Automating </vt:lpstr>
      <vt:lpstr>Compliance: the everlasting roadblock...</vt:lpstr>
      <vt:lpstr>PowerPoint Presentation</vt:lpstr>
      <vt:lpstr>Compliance: the everlasting roadblock...</vt:lpstr>
      <vt:lpstr>Compliance: the everlasting roadblock...</vt:lpstr>
      <vt:lpstr>The OODA Loop</vt:lpstr>
      <vt:lpstr>OODA: Observe</vt:lpstr>
      <vt:lpstr>PowerPoint Presentation</vt:lpstr>
      <vt:lpstr>PowerPoint Presentation</vt:lpstr>
      <vt:lpstr>PowerPoint Presentation</vt:lpstr>
      <vt:lpstr>An Example from Documentation</vt:lpstr>
      <vt:lpstr>OODA: Orient</vt:lpstr>
      <vt:lpstr>I can totally script that...</vt:lpstr>
      <vt:lpstr>...but there's no context.</vt:lpstr>
      <vt:lpstr>PowerPoint Presentation</vt:lpstr>
      <vt:lpstr>A tale of three personas...</vt:lpstr>
      <vt:lpstr>… and a single language.</vt:lpstr>
      <vt:lpstr>From lemons...</vt:lpstr>
      <vt:lpstr>… create lemonade!</vt:lpstr>
      <vt:lpstr>Map Documentation to Controls</vt:lpstr>
      <vt:lpstr>Share Context</vt:lpstr>
      <vt:lpstr>Automate Test Execution</vt:lpstr>
      <vt:lpstr>One Language</vt:lpstr>
      <vt:lpstr>Yup, I said Windows...</vt:lpstr>
      <vt:lpstr>One Language</vt:lpstr>
      <vt:lpstr>Test Locally</vt:lpstr>
      <vt:lpstr>Test Remotely</vt:lpstr>
      <vt:lpstr>Test Remotely</vt:lpstr>
      <vt:lpstr>Test Remotely</vt:lpstr>
      <vt:lpstr>Test via Chef Client Runs</vt:lpstr>
      <vt:lpstr>Test via Test Kitchen</vt:lpstr>
      <vt:lpstr>Compliance at every step</vt:lpstr>
      <vt:lpstr>OODA: Decide</vt:lpstr>
      <vt:lpstr>Assessing Impact and Priority</vt:lpstr>
      <vt:lpstr>Assessing Impact and Priority</vt:lpstr>
      <vt:lpstr>OODA: Act</vt:lpstr>
      <vt:lpstr>Compliance at every step</vt:lpstr>
      <vt:lpstr>The OODA Loop</vt:lpstr>
      <vt:lpstr>The OODA Loop</vt:lpstr>
      <vt:lpstr>Why InSpec?</vt:lpstr>
      <vt:lpstr>PowerPoint Presentation</vt:lpstr>
      <vt:lpstr>Consistency</vt:lpstr>
      <vt:lpstr>An Example from Documentation</vt:lpstr>
      <vt:lpstr>Acknowledgments: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Compliance: Not an Afterthought</dc:title>
  <dc:creator>Galen Emery</dc:creator>
  <cp:lastModifiedBy>Galen Emery</cp:lastModifiedBy>
  <cp:revision>7</cp:revision>
  <dcterms:modified xsi:type="dcterms:W3CDTF">2017-08-18T20:38:49Z</dcterms:modified>
</cp:coreProperties>
</file>